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34" r:id="rId3"/>
    <p:sldId id="353" r:id="rId4"/>
    <p:sldId id="345" r:id="rId5"/>
    <p:sldId id="344" r:id="rId6"/>
    <p:sldId id="354" r:id="rId7"/>
    <p:sldId id="346" r:id="rId8"/>
    <p:sldId id="350" r:id="rId9"/>
    <p:sldId id="351" r:id="rId10"/>
    <p:sldId id="352" r:id="rId11"/>
    <p:sldId id="348" r:id="rId12"/>
    <p:sldId id="349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3FB"/>
    <a:srgbClr val="EEE5F7"/>
    <a:srgbClr val="FFFFFF"/>
    <a:srgbClr val="E0D2F0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32" autoAdjust="0"/>
    <p:restoredTop sz="82975" autoAdjust="0"/>
  </p:normalViewPr>
  <p:slideViewPr>
    <p:cSldViewPr snapToGrid="0">
      <p:cViewPr varScale="1">
        <p:scale>
          <a:sx n="40" d="100"/>
          <a:sy n="40" d="100"/>
        </p:scale>
        <p:origin x="79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2C26-D9FC-4EC8-8F5A-557DD3ED9D25}" type="datetimeFigureOut">
              <a:rPr lang="en-GB" smtClean="0"/>
              <a:t>19/08/2025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E5FC3-DD86-42B8-B31B-193CF5BABA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3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A86D-DDA0-4A52-8688-3271350E491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308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67A9B-D06F-6160-45D7-93C53DD4F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C4E396-88B4-54B9-4C83-C45E1BB0D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27042-DD45-2161-36F4-837D02607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77183-EB74-64E8-003A-1CEEC74C5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A86D-DDA0-4A52-8688-3271350E491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041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A86D-DDA0-4A52-8688-3271350E491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2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A86D-DDA0-4A52-8688-3271350E491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08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A86D-DDA0-4A52-8688-3271350E491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72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A86D-DDA0-4A52-8688-3271350E491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72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A86D-DDA0-4A52-8688-3271350E491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95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A86D-DDA0-4A52-8688-3271350E491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48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A86D-DDA0-4A52-8688-3271350E491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15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A86D-DDA0-4A52-8688-3271350E491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8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EC4D5-DA8A-5D23-6F54-79750DA87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5116F7-7C8E-F235-8E7D-BE083BE2E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4F9849-8876-D7C4-EED0-C30ABF8BE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C74A2-7508-2058-6D8B-BB2DC6E7E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A86D-DDA0-4A52-8688-3271350E491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21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7BA4-901D-51E1-5522-E42AB98FA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4C55D1-9E0A-D97E-C09B-9C235DB58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2CD8C-EAEB-E9FE-7736-AFAF2C06D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0F3A1-6A7A-FE20-4498-AB12EDC043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A86D-DDA0-4A52-8688-3271350E491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39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D465-F72D-4919-8BE0-D157C3850743}" type="datetimeFigureOut">
              <a:rPr lang="en-GB" smtClean="0"/>
              <a:t>19/08/2025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7CB7-4EAF-4DF1-A291-4338A30A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99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D465-F72D-4919-8BE0-D157C3850743}" type="datetimeFigureOut">
              <a:rPr lang="en-GB" smtClean="0"/>
              <a:t>19/08/2025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7CB7-4EAF-4DF1-A291-4338A30A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28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D465-F72D-4919-8BE0-D157C3850743}" type="datetimeFigureOut">
              <a:rPr lang="en-GB" smtClean="0"/>
              <a:t>19/08/2025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7CB7-4EAF-4DF1-A291-4338A30A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08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D465-F72D-4919-8BE0-D157C3850743}" type="datetimeFigureOut">
              <a:rPr lang="en-GB" smtClean="0"/>
              <a:t>19/08/2025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7CB7-4EAF-4DF1-A291-4338A30A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14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D465-F72D-4919-8BE0-D157C3850743}" type="datetimeFigureOut">
              <a:rPr lang="en-GB" smtClean="0"/>
              <a:t>19/08/2025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7CB7-4EAF-4DF1-A291-4338A30A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62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D465-F72D-4919-8BE0-D157C3850743}" type="datetimeFigureOut">
              <a:rPr lang="en-GB" smtClean="0"/>
              <a:t>19/08/2025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7CB7-4EAF-4DF1-A291-4338A30A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09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D465-F72D-4919-8BE0-D157C3850743}" type="datetimeFigureOut">
              <a:rPr lang="en-GB" smtClean="0"/>
              <a:t>19/08/2025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7CB7-4EAF-4DF1-A291-4338A30A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68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D465-F72D-4919-8BE0-D157C3850743}" type="datetimeFigureOut">
              <a:rPr lang="en-GB" smtClean="0"/>
              <a:t>19/08/2025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7CB7-4EAF-4DF1-A291-4338A30A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82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D465-F72D-4919-8BE0-D157C3850743}" type="datetimeFigureOut">
              <a:rPr lang="en-GB" smtClean="0"/>
              <a:t>19/08/2025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7CB7-4EAF-4DF1-A291-4338A30A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49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D465-F72D-4919-8BE0-D157C3850743}" type="datetimeFigureOut">
              <a:rPr lang="en-GB" smtClean="0"/>
              <a:t>19/08/2025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7CB7-4EAF-4DF1-A291-4338A30A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71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D465-F72D-4919-8BE0-D157C3850743}" type="datetimeFigureOut">
              <a:rPr lang="en-GB" smtClean="0"/>
              <a:t>19/08/2025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7CB7-4EAF-4DF1-A291-4338A30A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08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D465-F72D-4919-8BE0-D157C3850743}" type="datetimeFigureOut">
              <a:rPr lang="en-GB" smtClean="0"/>
              <a:t>19/08/2025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7CB7-4EAF-4DF1-A291-4338A30AEA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55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768795" y="6434141"/>
            <a:ext cx="5126460" cy="3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l">
              <a:defRPr/>
            </a:pPr>
            <a:r>
              <a:rPr lang="en-US" altLang="en-US" sz="1200" b="0" dirty="0">
                <a:solidFill>
                  <a:srgbClr val="1F367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&amp; Building Standards, Stirling Council.</a:t>
            </a: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335716"/>
            <a:ext cx="38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1"/>
          <p:cNvSpPr>
            <a:spLocks noChangeArrowheads="1"/>
          </p:cNvSpPr>
          <p:nvPr/>
        </p:nvSpPr>
        <p:spPr bwMode="auto">
          <a:xfrm flipH="1">
            <a:off x="1524003" y="6286503"/>
            <a:ext cx="8512175" cy="98425"/>
          </a:xfrm>
          <a:prstGeom prst="rect">
            <a:avLst/>
          </a:prstGeom>
          <a:solidFill>
            <a:srgbClr val="1F367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anchor="ctr"/>
          <a:lstStyle>
            <a:lvl1pPr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152650" y="4531446"/>
            <a:ext cx="7772400" cy="819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>
              <a:solidFill>
                <a:srgbClr val="1F367E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13" y="1091975"/>
            <a:ext cx="9144000" cy="3273982"/>
          </a:xfrm>
          <a:prstGeom prst="rect">
            <a:avLst/>
          </a:prstGeom>
          <a:blipFill dpi="0" rotWithShape="1">
            <a:blip r:embed="rId5">
              <a:alphaModFix amt="69000"/>
            </a:blip>
            <a:srcRect/>
            <a:tile tx="0" ty="0" sx="100000" sy="100000" flip="none" algn="tl"/>
          </a:blipFill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499403" y="4527125"/>
            <a:ext cx="8561373" cy="70559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1E367E"/>
                </a:solidFill>
                <a:latin typeface="Trebuchet MS" panose="020B0603020202020204" pitchFamily="34" charset="0"/>
              </a:rPr>
              <a:t>LDP3 Consultation: Call for Sites &amp; Ideas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351089" y="5304784"/>
            <a:ext cx="6858000" cy="100429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latin typeface="Trebuchet MS" panose="020B0603020202020204" pitchFamily="34" charset="0"/>
              </a:rPr>
              <a:t>Information Session</a:t>
            </a:r>
          </a:p>
          <a:p>
            <a:r>
              <a:rPr lang="en-GB" dirty="0">
                <a:solidFill>
                  <a:srgbClr val="C00000"/>
                </a:solidFill>
                <a:latin typeface="Trebuchet MS" panose="020B0603020202020204" pitchFamily="34" charset="0"/>
              </a:rPr>
              <a:t>19 August 2025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514" y="546480"/>
            <a:ext cx="9143999" cy="5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7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0BA64-26B2-A11A-32FC-79E0DE9C0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4BD21-1882-1DF1-F199-651884A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925" y="6434138"/>
            <a:ext cx="984250" cy="298450"/>
          </a:xfrm>
        </p:spPr>
        <p:txBody>
          <a:bodyPr/>
          <a:lstStyle/>
          <a:p>
            <a:fld id="{2D3EA5E9-B3B3-4C6B-A8D2-878453DE4F68}" type="slidenum">
              <a:rPr lang="en-GB" smtClean="0">
                <a:solidFill>
                  <a:srgbClr val="1E367E"/>
                </a:solidFill>
                <a:latin typeface="Trebuchet MS" panose="020B0603020202020204" pitchFamily="34" charset="0"/>
              </a:rPr>
              <a:t>10</a:t>
            </a:fld>
            <a:endParaRPr lang="en-GB" dirty="0">
              <a:solidFill>
                <a:srgbClr val="1E367E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D90C00B-D4CF-7891-5DD2-A60AF04EE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795" y="6434141"/>
            <a:ext cx="5126460" cy="3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l">
              <a:defRPr/>
            </a:pPr>
            <a:r>
              <a:rPr lang="en-US" altLang="en-US" sz="1200" b="0" dirty="0">
                <a:solidFill>
                  <a:srgbClr val="1F367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&amp; Building Standards, Stirling Council.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4B81BC4-3FA0-A8CA-7AF4-BF22763472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335716"/>
            <a:ext cx="38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>
            <a:extLst>
              <a:ext uri="{FF2B5EF4-FFF2-40B4-BE49-F238E27FC236}">
                <a16:creationId xmlns:a16="http://schemas.microsoft.com/office/drawing/2014/main" id="{0EEFBAE1-E61B-5FF3-EC1C-FBB3073EE90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24003" y="6286503"/>
            <a:ext cx="8512175" cy="98425"/>
          </a:xfrm>
          <a:prstGeom prst="rect">
            <a:avLst/>
          </a:prstGeom>
          <a:solidFill>
            <a:srgbClr val="1E367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anchor="ctr"/>
          <a:lstStyle>
            <a:lvl1pPr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2E02AB-441E-F56E-5B86-E3E780430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90" y="523820"/>
            <a:ext cx="9143999" cy="5927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6175631-BF8A-74C4-02CB-753771B19702}"/>
              </a:ext>
            </a:extLst>
          </p:cNvPr>
          <p:cNvSpPr txBox="1">
            <a:spLocks/>
          </p:cNvSpPr>
          <p:nvPr/>
        </p:nvSpPr>
        <p:spPr>
          <a:xfrm>
            <a:off x="3014099" y="760877"/>
            <a:ext cx="7309414" cy="404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rgbClr val="F7F3FB"/>
                </a:solidFill>
              </a:rPr>
              <a:t>4. </a:t>
            </a:r>
            <a:r>
              <a:rPr lang="en-GB" sz="1800" b="1" dirty="0">
                <a:solidFill>
                  <a:schemeClr val="bg1"/>
                </a:solidFill>
              </a:rPr>
              <a:t>Call for Sites &amp; Ideas Consultation - Approach, Requirements &amp; Resources</a:t>
            </a:r>
          </a:p>
          <a:p>
            <a:endParaRPr lang="en-GB" sz="2000" b="1" dirty="0">
              <a:solidFill>
                <a:srgbClr val="F7F3F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6CC31-2DD9-EE56-7FBB-A1A45D7CBB53}"/>
              </a:ext>
            </a:extLst>
          </p:cNvPr>
          <p:cNvSpPr txBox="1"/>
          <p:nvPr/>
        </p:nvSpPr>
        <p:spPr>
          <a:xfrm>
            <a:off x="1371603" y="1353584"/>
            <a:ext cx="6307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Purpose/Next Stages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provide information for the site appraisal process (future Plan phase)</a:t>
            </a:r>
          </a:p>
          <a:p>
            <a:pPr marL="285750" indent="-285750">
              <a:buFontTx/>
              <a:buChar char="-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Appraisal Methodology was consulted upon and formed part of Evidence Report - considered sufficient.</a:t>
            </a:r>
          </a:p>
          <a:p>
            <a:pPr marL="285750" indent="-285750">
              <a:buFontTx/>
              <a:buChar char="-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Staged Approach to appraisal:</a:t>
            </a:r>
          </a:p>
          <a:p>
            <a:pPr marL="285750" indent="-285750">
              <a:buFontTx/>
              <a:buChar char="-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High Level Initial Sift 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(ii) Assessment Against National &amp; Local Objectives (including emerging Spatial Strategy)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(iii) Detailed Site Assessment </a:t>
            </a:r>
          </a:p>
          <a:p>
            <a:pPr marL="285750" indent="-285750">
              <a:buFontTx/>
              <a:buChar char="-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over of a report">
            <a:extLst>
              <a:ext uri="{FF2B5EF4-FFF2-40B4-BE49-F238E27FC236}">
                <a16:creationId xmlns:a16="http://schemas.microsoft.com/office/drawing/2014/main" id="{799E2443-1B05-2334-312C-2621EE1AA9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874" y="2015023"/>
            <a:ext cx="2532215" cy="3323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95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51925" y="6434138"/>
            <a:ext cx="984250" cy="298450"/>
          </a:xfrm>
        </p:spPr>
        <p:txBody>
          <a:bodyPr/>
          <a:lstStyle/>
          <a:p>
            <a:fld id="{2D3EA5E9-B3B3-4C6B-A8D2-878453DE4F68}" type="slidenum">
              <a:rPr lang="en-GB" smtClean="0">
                <a:solidFill>
                  <a:srgbClr val="1E367E"/>
                </a:solidFill>
                <a:latin typeface="Trebuchet MS" panose="020B0603020202020204" pitchFamily="34" charset="0"/>
              </a:rPr>
              <a:t>11</a:t>
            </a:fld>
            <a:endParaRPr lang="en-GB" dirty="0">
              <a:solidFill>
                <a:srgbClr val="1E367E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768795" y="6434141"/>
            <a:ext cx="5126460" cy="3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l">
              <a:defRPr/>
            </a:pPr>
            <a:r>
              <a:rPr lang="en-US" altLang="en-US" sz="1200" b="0" dirty="0">
                <a:solidFill>
                  <a:srgbClr val="1F367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&amp; Building Standards, Stirling Council.</a:t>
            </a: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335716"/>
            <a:ext cx="38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 flipH="1">
            <a:off x="1524003" y="6286503"/>
            <a:ext cx="8512175" cy="98425"/>
          </a:xfrm>
          <a:prstGeom prst="rect">
            <a:avLst/>
          </a:prstGeom>
          <a:solidFill>
            <a:srgbClr val="1E367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anchor="ctr"/>
          <a:lstStyle>
            <a:lvl1pPr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90" y="523820"/>
            <a:ext cx="9143999" cy="592707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3014099" y="463961"/>
            <a:ext cx="2635851" cy="712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F7F3FB"/>
                </a:solidFill>
              </a:rPr>
              <a:t>5. Next Steps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2263" y="1687333"/>
            <a:ext cx="8759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Now </a:t>
            </a:r>
            <a:r>
              <a:rPr lang="en-GB" dirty="0"/>
              <a:t>– Launch of Call for Ideas and Sites consultation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28 August </a:t>
            </a:r>
            <a:r>
              <a:rPr lang="en-GB" dirty="0"/>
              <a:t>– Approval of the updated Development Plan Scheme and revised Participation Statement by ENTZ.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31 October </a:t>
            </a:r>
            <a:r>
              <a:rPr lang="en-GB" dirty="0"/>
              <a:t>– Close of Call for Ideas and Sites consultation, and deadline for submitting Local Place Plans for registration within the current Local Development Plan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0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51925" y="6434138"/>
            <a:ext cx="984250" cy="298450"/>
          </a:xfrm>
        </p:spPr>
        <p:txBody>
          <a:bodyPr/>
          <a:lstStyle/>
          <a:p>
            <a:fld id="{2D3EA5E9-B3B3-4C6B-A8D2-878453DE4F68}" type="slidenum">
              <a:rPr lang="en-GB" smtClean="0">
                <a:solidFill>
                  <a:srgbClr val="1E367E"/>
                </a:solidFill>
                <a:latin typeface="Trebuchet MS" panose="020B0603020202020204" pitchFamily="34" charset="0"/>
              </a:rPr>
              <a:t>12</a:t>
            </a:fld>
            <a:endParaRPr lang="en-GB" dirty="0">
              <a:solidFill>
                <a:srgbClr val="1E367E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768795" y="6434141"/>
            <a:ext cx="5126460" cy="3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l">
              <a:defRPr/>
            </a:pPr>
            <a:r>
              <a:rPr lang="en-US" altLang="en-US" sz="1200" b="0" dirty="0">
                <a:solidFill>
                  <a:srgbClr val="1F367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&amp; Building Standards, Stirling Council.</a:t>
            </a: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335716"/>
            <a:ext cx="38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 flipH="1">
            <a:off x="1524003" y="6286503"/>
            <a:ext cx="8512175" cy="98425"/>
          </a:xfrm>
          <a:prstGeom prst="rect">
            <a:avLst/>
          </a:prstGeom>
          <a:solidFill>
            <a:srgbClr val="1E367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anchor="ctr"/>
          <a:lstStyle>
            <a:lvl1pPr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90" y="523820"/>
            <a:ext cx="9143999" cy="592707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3014099" y="463961"/>
            <a:ext cx="2635851" cy="712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F7F3FB"/>
                </a:solidFill>
              </a:rPr>
              <a:t>5. 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9363" y="1573033"/>
            <a:ext cx="9074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 descr="Question Mark Vector Icon 365820 Vector Art at Vecteez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35" y="2311697"/>
            <a:ext cx="2303030" cy="230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51925" y="6434138"/>
            <a:ext cx="984250" cy="298450"/>
          </a:xfrm>
        </p:spPr>
        <p:txBody>
          <a:bodyPr/>
          <a:lstStyle/>
          <a:p>
            <a:fld id="{2D3EA5E9-B3B3-4C6B-A8D2-878453DE4F68}" type="slidenum">
              <a:rPr lang="en-GB" smtClean="0">
                <a:solidFill>
                  <a:srgbClr val="1E367E"/>
                </a:solidFill>
                <a:latin typeface="Trebuchet MS" panose="020B0603020202020204" pitchFamily="34" charset="0"/>
              </a:rPr>
              <a:t>2</a:t>
            </a:fld>
            <a:endParaRPr lang="en-GB" dirty="0">
              <a:solidFill>
                <a:srgbClr val="1E367E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768795" y="6434141"/>
            <a:ext cx="5126460" cy="3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l">
              <a:defRPr/>
            </a:pPr>
            <a:r>
              <a:rPr lang="en-US" altLang="en-US" sz="1200" b="0" dirty="0">
                <a:solidFill>
                  <a:srgbClr val="1F367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&amp; Building Standards, Stirling Council.</a:t>
            </a: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335716"/>
            <a:ext cx="38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 flipH="1">
            <a:off x="1524003" y="6286503"/>
            <a:ext cx="8512175" cy="98425"/>
          </a:xfrm>
          <a:prstGeom prst="rect">
            <a:avLst/>
          </a:prstGeom>
          <a:solidFill>
            <a:srgbClr val="1E367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anchor="ctr"/>
          <a:lstStyle>
            <a:lvl1pPr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90" y="523820"/>
            <a:ext cx="9143999" cy="592707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2951905" y="461392"/>
            <a:ext cx="7886700" cy="712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</a:rPr>
              <a:t>Agenda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090" y="1493419"/>
            <a:ext cx="8391522" cy="441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b="1" dirty="0"/>
          </a:p>
          <a:p>
            <a:pPr marL="800100" lvl="1" indent="-342900">
              <a:lnSpc>
                <a:spcPct val="250000"/>
              </a:lnSpc>
              <a:buAutoNum type="arabicPeriod"/>
            </a:pPr>
            <a:r>
              <a:rPr lang="en-GB" b="1" dirty="0"/>
              <a:t>Local Development Plan 3 – Programme Overview</a:t>
            </a:r>
          </a:p>
          <a:p>
            <a:pPr marL="800100" lvl="1" indent="-342900">
              <a:lnSpc>
                <a:spcPct val="250000"/>
              </a:lnSpc>
              <a:buFontTx/>
              <a:buAutoNum type="arabicPeriod"/>
            </a:pPr>
            <a:r>
              <a:rPr lang="en-GB" b="1" dirty="0"/>
              <a:t>Proposed Plan - Programme Overview</a:t>
            </a:r>
          </a:p>
          <a:p>
            <a:pPr marL="800100" lvl="1" indent="-342900">
              <a:lnSpc>
                <a:spcPct val="250000"/>
              </a:lnSpc>
              <a:buFontTx/>
              <a:buAutoNum type="arabicPeriod"/>
            </a:pPr>
            <a:r>
              <a:rPr lang="en-GB" b="1" dirty="0"/>
              <a:t>Communities and Local Place Plans </a:t>
            </a:r>
          </a:p>
          <a:p>
            <a:pPr marL="800100" lvl="1" indent="-342900">
              <a:lnSpc>
                <a:spcPct val="250000"/>
              </a:lnSpc>
              <a:buAutoNum type="arabicPeriod"/>
            </a:pPr>
            <a:r>
              <a:rPr lang="en-GB" b="1" dirty="0"/>
              <a:t>Call for Sites &amp; Ideas Consultation - Approach, Requirements &amp; Resources</a:t>
            </a:r>
          </a:p>
          <a:p>
            <a:pPr marL="800100" lvl="1" indent="-342900">
              <a:lnSpc>
                <a:spcPct val="250000"/>
              </a:lnSpc>
              <a:buAutoNum type="arabicPeriod"/>
            </a:pPr>
            <a:r>
              <a:rPr lang="en-GB" b="1" dirty="0"/>
              <a:t>Next Steps</a:t>
            </a:r>
          </a:p>
          <a:p>
            <a:pPr marL="800100" lvl="1" indent="-342900">
              <a:lnSpc>
                <a:spcPct val="250000"/>
              </a:lnSpc>
              <a:buAutoNum type="arabicPeriod"/>
            </a:pPr>
            <a:r>
              <a:rPr lang="en-GB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652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51925" y="6434138"/>
            <a:ext cx="984250" cy="298450"/>
          </a:xfrm>
        </p:spPr>
        <p:txBody>
          <a:bodyPr/>
          <a:lstStyle/>
          <a:p>
            <a:fld id="{2D3EA5E9-B3B3-4C6B-A8D2-878453DE4F68}" type="slidenum">
              <a:rPr lang="en-GB" smtClean="0">
                <a:solidFill>
                  <a:srgbClr val="1E367E"/>
                </a:solidFill>
                <a:latin typeface="Trebuchet MS" panose="020B0603020202020204" pitchFamily="34" charset="0"/>
              </a:rPr>
              <a:t>3</a:t>
            </a:fld>
            <a:endParaRPr lang="en-GB" dirty="0">
              <a:solidFill>
                <a:srgbClr val="1E367E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768795" y="6434141"/>
            <a:ext cx="5126460" cy="3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l">
              <a:defRPr/>
            </a:pPr>
            <a:r>
              <a:rPr lang="en-US" altLang="en-US" sz="1200" b="0" dirty="0">
                <a:solidFill>
                  <a:srgbClr val="1F367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&amp; Building Standards, Stirling Council.</a:t>
            </a: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335716"/>
            <a:ext cx="38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 flipH="1">
            <a:off x="1524003" y="6286503"/>
            <a:ext cx="8512175" cy="98425"/>
          </a:xfrm>
          <a:prstGeom prst="rect">
            <a:avLst/>
          </a:prstGeom>
          <a:solidFill>
            <a:srgbClr val="1E367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anchor="ctr"/>
          <a:lstStyle>
            <a:lvl1pPr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90" y="523820"/>
            <a:ext cx="9143999" cy="59270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97211" y="1502546"/>
            <a:ext cx="2037381" cy="12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15004" y="1630501"/>
            <a:ext cx="171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June 2023</a:t>
            </a:r>
          </a:p>
          <a:p>
            <a:pPr algn="ctr"/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Development Plan Scheme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76564" y="1502546"/>
            <a:ext cx="2037381" cy="12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037125" y="1636847"/>
            <a:ext cx="1716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2023-2024</a:t>
            </a:r>
          </a:p>
          <a:p>
            <a:pPr algn="ctr"/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Evidence Report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76563" y="3160156"/>
            <a:ext cx="2037381" cy="12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037124" y="3329708"/>
            <a:ext cx="171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2025</a:t>
            </a:r>
          </a:p>
          <a:p>
            <a:pPr algn="ctr"/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‘Gate Check’ Assessment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15004" y="3160156"/>
            <a:ext cx="2037381" cy="12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145345" y="3313667"/>
            <a:ext cx="171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highlight>
                  <a:srgbClr val="FFFF00"/>
                </a:highlight>
              </a:rPr>
              <a:t> 2025-2027</a:t>
            </a:r>
          </a:p>
          <a:p>
            <a:pPr algn="ctr"/>
            <a:r>
              <a:rPr lang="en-GB" b="1" dirty="0">
                <a:highlight>
                  <a:srgbClr val="FFFF00"/>
                </a:highlight>
              </a:rPr>
              <a:t>Proposed Plan Preparation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84784" y="4766830"/>
            <a:ext cx="2037381" cy="12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5890983" y="4766830"/>
            <a:ext cx="2037381" cy="12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145345" y="4920341"/>
            <a:ext cx="171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 2028</a:t>
            </a:r>
          </a:p>
          <a:p>
            <a:pPr algn="ctr"/>
            <a:r>
              <a:rPr lang="en-GB" b="1" dirty="0"/>
              <a:t>Proposed Plan Examination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37124" y="4929742"/>
            <a:ext cx="17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 2028 </a:t>
            </a:r>
          </a:p>
          <a:p>
            <a:pPr algn="ctr"/>
            <a:r>
              <a:rPr lang="en-GB" b="1" dirty="0"/>
              <a:t>LDP3 Adoption 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849055" y="1960012"/>
            <a:ext cx="1108193" cy="32316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6582002" y="2742064"/>
            <a:ext cx="655338" cy="37051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10800000">
            <a:off x="4934591" y="3657250"/>
            <a:ext cx="1022656" cy="32316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rot="5400000">
            <a:off x="3729195" y="4374317"/>
            <a:ext cx="612389" cy="36983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4934590" y="5179576"/>
            <a:ext cx="1022658" cy="3231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023748" y="625568"/>
            <a:ext cx="5017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1. Local Development Plan 3 Programme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7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51925" y="6434138"/>
            <a:ext cx="984250" cy="298450"/>
          </a:xfrm>
        </p:spPr>
        <p:txBody>
          <a:bodyPr/>
          <a:lstStyle/>
          <a:p>
            <a:fld id="{2D3EA5E9-B3B3-4C6B-A8D2-878453DE4F68}" type="slidenum">
              <a:rPr lang="en-GB" smtClean="0">
                <a:solidFill>
                  <a:srgbClr val="1E367E"/>
                </a:solidFill>
                <a:latin typeface="Trebuchet MS" panose="020B0603020202020204" pitchFamily="34" charset="0"/>
              </a:rPr>
              <a:t>4</a:t>
            </a:fld>
            <a:endParaRPr lang="en-GB" dirty="0">
              <a:solidFill>
                <a:srgbClr val="1E367E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90" y="523820"/>
            <a:ext cx="9143999" cy="592707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2963263" y="606835"/>
            <a:ext cx="7388826" cy="793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F7F3FB"/>
                </a:solidFill>
              </a:rPr>
              <a:t>2. </a:t>
            </a:r>
            <a:r>
              <a:rPr lang="en-GB" sz="2000" b="1" dirty="0">
                <a:solidFill>
                  <a:schemeClr val="bg1"/>
                </a:solidFill>
              </a:rPr>
              <a:t>Proposed Plan – Programme Overview</a:t>
            </a:r>
          </a:p>
          <a:p>
            <a:endParaRPr lang="en-GB" sz="2800" b="1" dirty="0">
              <a:solidFill>
                <a:srgbClr val="F7F3F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7324" y="1116527"/>
            <a:ext cx="889476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pPr lvl="1"/>
            <a:r>
              <a:rPr lang="en-GB" b="1" u="sng" dirty="0"/>
              <a:t>Stage 1 - Proposed Plan Preparation (Plan-Making Stage)</a:t>
            </a:r>
          </a:p>
          <a:p>
            <a:pPr lvl="1"/>
            <a:endParaRPr lang="en-GB" b="1" dirty="0"/>
          </a:p>
          <a:p>
            <a:pPr lvl="1"/>
            <a:r>
              <a:rPr lang="en-GB" sz="1600" b="1" dirty="0"/>
              <a:t>‘Call for Sites &amp; Ideas’ Consultation – August to October 2025 (12 weeks)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Allowing interest parties to submit ideas or sites they would like to be considered for inclusion in LDP3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Submission deadline for Local Place Plans aligned to anticipated close of consultation period: </a:t>
            </a:r>
            <a:r>
              <a:rPr lang="en-GB" sz="1600" b="1" dirty="0"/>
              <a:t>31 Oct 2025</a:t>
            </a:r>
          </a:p>
          <a:p>
            <a:pPr lvl="1"/>
            <a:endParaRPr lang="en-GB" sz="1600" dirty="0"/>
          </a:p>
          <a:p>
            <a:pPr lvl="1"/>
            <a:r>
              <a:rPr lang="en-GB" sz="1600" b="1" dirty="0"/>
              <a:t>‘Strategy &amp; Site Options’ Consultation &amp; Engagement – February to May 2026 (12 weeks)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Public consultation on site options from LPPs and ‘Call for Sites’ submissions, and supported by community engagement events (in-person)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Views will also be invited on the options/proposals identified through the spatial strategy review</a:t>
            </a:r>
          </a:p>
          <a:p>
            <a:pPr lvl="1"/>
            <a:endParaRPr lang="en-GB" sz="1600" dirty="0"/>
          </a:p>
          <a:p>
            <a:pPr lvl="1"/>
            <a:r>
              <a:rPr lang="en-GB" sz="1600" b="1" dirty="0"/>
              <a:t>Preparation of Proposed Plan (Consultative Version) – May to October 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Initiation of the site appraisal process, in line with the approved site appraisal methodology and guided by proposed spatial strategy</a:t>
            </a:r>
          </a:p>
          <a:p>
            <a:pPr lvl="1"/>
            <a:endParaRPr lang="en-GB" sz="1600" dirty="0"/>
          </a:p>
          <a:p>
            <a:pPr lvl="1"/>
            <a:r>
              <a:rPr lang="en-GB" sz="1600" b="1" dirty="0"/>
              <a:t>Decision by Council to Approve the Proposed Plan for Consultation – December 2026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Including an explanatory report detailing how LPPs, and other submissions, have been taken into account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90" y="4616855"/>
            <a:ext cx="676570" cy="398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090" y="3310361"/>
            <a:ext cx="676570" cy="438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090" y="5608215"/>
            <a:ext cx="676570" cy="441241"/>
          </a:xfrm>
          <a:prstGeom prst="rect">
            <a:avLst/>
          </a:prstGeom>
        </p:spPr>
      </p:pic>
      <p:pic>
        <p:nvPicPr>
          <p:cNvPr id="1028" name="Picture 4" descr="Premium Vector | Colorful Megaphone Illustration with Lightning Bolt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90" y="1965390"/>
            <a:ext cx="676570" cy="6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51925" y="6434138"/>
            <a:ext cx="984250" cy="298450"/>
          </a:xfrm>
        </p:spPr>
        <p:txBody>
          <a:bodyPr/>
          <a:lstStyle/>
          <a:p>
            <a:fld id="{2D3EA5E9-B3B3-4C6B-A8D2-878453DE4F68}" type="slidenum">
              <a:rPr lang="en-GB" smtClean="0">
                <a:solidFill>
                  <a:srgbClr val="1E367E"/>
                </a:solidFill>
                <a:latin typeface="Trebuchet MS" panose="020B0603020202020204" pitchFamily="34" charset="0"/>
              </a:rPr>
              <a:t>5</a:t>
            </a:fld>
            <a:endParaRPr lang="en-GB" dirty="0">
              <a:solidFill>
                <a:srgbClr val="1E367E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768795" y="6434141"/>
            <a:ext cx="5126460" cy="3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l">
              <a:defRPr/>
            </a:pPr>
            <a:r>
              <a:rPr lang="en-US" altLang="en-US" sz="1200" b="0" dirty="0">
                <a:solidFill>
                  <a:srgbClr val="1F367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&amp; Building Standards, Stirling Council.</a:t>
            </a: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335716"/>
            <a:ext cx="38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 flipH="1">
            <a:off x="1524003" y="6286503"/>
            <a:ext cx="8512175" cy="98425"/>
          </a:xfrm>
          <a:prstGeom prst="rect">
            <a:avLst/>
          </a:prstGeom>
          <a:solidFill>
            <a:srgbClr val="1E367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anchor="ctr"/>
          <a:lstStyle>
            <a:lvl1pPr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90" y="523820"/>
            <a:ext cx="9143999" cy="592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6495" y="1286328"/>
            <a:ext cx="92471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b="1" u="sng" dirty="0"/>
              <a:t>Stage 2 - Proposed Plan Consultation and Modification:</a:t>
            </a:r>
          </a:p>
          <a:p>
            <a:pPr lvl="1"/>
            <a:endParaRPr lang="en-GB" dirty="0"/>
          </a:p>
          <a:p>
            <a:pPr lvl="2"/>
            <a:r>
              <a:rPr lang="en-GB" sz="1600" b="1" dirty="0"/>
              <a:t>Consultation &amp; Engagement on Proposed Plan – February to May 2027 (12 weeks)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Public consultation on the content of the Proposed Plan, supported by community engagement events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</a:endParaRPr>
          </a:p>
          <a:p>
            <a:pPr lvl="2"/>
            <a:r>
              <a:rPr lang="en-GB" sz="1600" b="1" dirty="0"/>
              <a:t>Decision by Council to approve the finalised Proposed Plan, modified or not, for adoption, subject to Examination – December 2027</a:t>
            </a:r>
          </a:p>
          <a:p>
            <a:pPr lvl="2"/>
            <a:endParaRPr lang="en-GB" b="1" dirty="0"/>
          </a:p>
          <a:p>
            <a:pPr lvl="2"/>
            <a:endParaRPr lang="en-GB" b="1" dirty="0"/>
          </a:p>
          <a:p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090" y="1835178"/>
            <a:ext cx="815100" cy="527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090" y="2914107"/>
            <a:ext cx="815100" cy="53158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63263" y="606835"/>
            <a:ext cx="7388826" cy="793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F7F3FB"/>
                </a:solidFill>
              </a:rPr>
              <a:t>3. </a:t>
            </a:r>
            <a:r>
              <a:rPr lang="en-GB" sz="2000" b="1" dirty="0">
                <a:solidFill>
                  <a:schemeClr val="bg1"/>
                </a:solidFill>
              </a:rPr>
              <a:t>Proposed Plan – Programme Overview</a:t>
            </a:r>
          </a:p>
          <a:p>
            <a:endParaRPr lang="en-GB" sz="2800" b="1" dirty="0">
              <a:solidFill>
                <a:srgbClr val="F7F3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51925" y="6434138"/>
            <a:ext cx="984250" cy="298450"/>
          </a:xfrm>
        </p:spPr>
        <p:txBody>
          <a:bodyPr/>
          <a:lstStyle/>
          <a:p>
            <a:fld id="{2D3EA5E9-B3B3-4C6B-A8D2-878453DE4F68}" type="slidenum">
              <a:rPr lang="en-GB" smtClean="0">
                <a:solidFill>
                  <a:srgbClr val="1E367E"/>
                </a:solidFill>
                <a:latin typeface="Trebuchet MS" panose="020B0603020202020204" pitchFamily="34" charset="0"/>
              </a:rPr>
              <a:t>6</a:t>
            </a:fld>
            <a:endParaRPr lang="en-GB" dirty="0">
              <a:solidFill>
                <a:srgbClr val="1E367E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768795" y="6434141"/>
            <a:ext cx="5126460" cy="3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l">
              <a:defRPr/>
            </a:pPr>
            <a:r>
              <a:rPr lang="en-US" altLang="en-US" sz="1200" b="0" dirty="0">
                <a:solidFill>
                  <a:srgbClr val="1F367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&amp; Building Standards, Stirling Council.</a:t>
            </a: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335716"/>
            <a:ext cx="38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 flipH="1">
            <a:off x="1524003" y="6286503"/>
            <a:ext cx="8512175" cy="98425"/>
          </a:xfrm>
          <a:prstGeom prst="rect">
            <a:avLst/>
          </a:prstGeom>
          <a:solidFill>
            <a:srgbClr val="1E367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anchor="ctr"/>
          <a:lstStyle>
            <a:lvl1pPr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90" y="523820"/>
            <a:ext cx="9143999" cy="592707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2951905" y="461392"/>
            <a:ext cx="7886700" cy="712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chemeClr val="bg1"/>
                </a:solidFill>
              </a:rPr>
              <a:t>4. Communities and Local Place Plans 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7BF4B-1F36-1267-233A-51620DE278BB}"/>
              </a:ext>
            </a:extLst>
          </p:cNvPr>
          <p:cNvSpPr txBox="1"/>
          <p:nvPr/>
        </p:nvSpPr>
        <p:spPr>
          <a:xfrm>
            <a:off x="1524002" y="1768612"/>
            <a:ext cx="8191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involvement 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Communities are actively encouraged to participate throughout the process. This could be as part of an organisation, group or individually.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 of engagement: 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be arranging in person sessions to get views on the strategy and options submitted. 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Place Plans: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Communities are welcome to submit to the Call for sites &amp; ideas as well as submitting a Local Place Plan. However, anything submitted as part of a Local Place Plan will be considered anyway so no need to double work. </a:t>
            </a:r>
          </a:p>
          <a:p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51925" y="6434138"/>
            <a:ext cx="984250" cy="298450"/>
          </a:xfrm>
        </p:spPr>
        <p:txBody>
          <a:bodyPr/>
          <a:lstStyle/>
          <a:p>
            <a:fld id="{2D3EA5E9-B3B3-4C6B-A8D2-878453DE4F68}" type="slidenum">
              <a:rPr lang="en-GB" smtClean="0">
                <a:solidFill>
                  <a:srgbClr val="1E367E"/>
                </a:solidFill>
                <a:latin typeface="Trebuchet MS" panose="020B0603020202020204" pitchFamily="34" charset="0"/>
              </a:rPr>
              <a:t>7</a:t>
            </a:fld>
            <a:endParaRPr lang="en-GB" dirty="0">
              <a:solidFill>
                <a:srgbClr val="1E367E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768795" y="6434141"/>
            <a:ext cx="5126460" cy="3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l">
              <a:defRPr/>
            </a:pPr>
            <a:r>
              <a:rPr lang="en-US" altLang="en-US" sz="1200" b="0" dirty="0">
                <a:solidFill>
                  <a:srgbClr val="1F367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&amp; Building Standards, Stirling Council.</a:t>
            </a: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335716"/>
            <a:ext cx="38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 flipH="1">
            <a:off x="1524003" y="6286503"/>
            <a:ext cx="8512175" cy="98425"/>
          </a:xfrm>
          <a:prstGeom prst="rect">
            <a:avLst/>
          </a:prstGeom>
          <a:solidFill>
            <a:srgbClr val="1E367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anchor="ctr"/>
          <a:lstStyle>
            <a:lvl1pPr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90" y="523820"/>
            <a:ext cx="9143999" cy="592707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3014099" y="760877"/>
            <a:ext cx="7309414" cy="404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rgbClr val="F7F3FB"/>
                </a:solidFill>
              </a:rPr>
              <a:t>4. </a:t>
            </a:r>
            <a:r>
              <a:rPr lang="en-GB" sz="1800" b="1" dirty="0">
                <a:solidFill>
                  <a:schemeClr val="bg1"/>
                </a:solidFill>
              </a:rPr>
              <a:t>Call for Sites &amp; Ideas Consultation - Approach, Requirements &amp; Resources</a:t>
            </a:r>
          </a:p>
          <a:p>
            <a:endParaRPr lang="en-GB" sz="2000" b="1" dirty="0">
              <a:solidFill>
                <a:srgbClr val="F7F3F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AA2D3-5487-D604-06FA-EDA1C47D364E}"/>
              </a:ext>
            </a:extLst>
          </p:cNvPr>
          <p:cNvSpPr txBox="1"/>
          <p:nvPr/>
        </p:nvSpPr>
        <p:spPr>
          <a:xfrm>
            <a:off x="1524003" y="1768612"/>
            <a:ext cx="6236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for sites and ideas via online platform.</a:t>
            </a:r>
          </a:p>
          <a:p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Completion of questionnaire - including series of set questions.  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Resources: 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Supported by related GIS mapping data and tools, and links to relevant Topic Papers  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D9BA3-C353-2F4C-19C7-9FD67C920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01470-9AEA-330C-9970-4AC8DB56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925" y="6434138"/>
            <a:ext cx="984250" cy="298450"/>
          </a:xfrm>
        </p:spPr>
        <p:txBody>
          <a:bodyPr/>
          <a:lstStyle/>
          <a:p>
            <a:fld id="{2D3EA5E9-B3B3-4C6B-A8D2-878453DE4F68}" type="slidenum">
              <a:rPr lang="en-GB" smtClean="0">
                <a:solidFill>
                  <a:srgbClr val="1E367E"/>
                </a:solidFill>
                <a:latin typeface="Trebuchet MS" panose="020B0603020202020204" pitchFamily="34" charset="0"/>
              </a:rPr>
              <a:t>8</a:t>
            </a:fld>
            <a:endParaRPr lang="en-GB" dirty="0">
              <a:solidFill>
                <a:srgbClr val="1E367E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0211F2B-0381-0208-ED4E-6AE4217B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795" y="6434141"/>
            <a:ext cx="5126460" cy="3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l">
              <a:defRPr/>
            </a:pPr>
            <a:r>
              <a:rPr lang="en-US" altLang="en-US" sz="1200" b="0" dirty="0">
                <a:solidFill>
                  <a:srgbClr val="1F367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&amp; Building Standards, Stirling Council.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B3290E74-2336-C782-BD89-4DAF0A142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335716"/>
            <a:ext cx="38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>
            <a:extLst>
              <a:ext uri="{FF2B5EF4-FFF2-40B4-BE49-F238E27FC236}">
                <a16:creationId xmlns:a16="http://schemas.microsoft.com/office/drawing/2014/main" id="{2536E872-1B0D-6365-99B0-8766FC8DE4E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24003" y="6286503"/>
            <a:ext cx="8512175" cy="98425"/>
          </a:xfrm>
          <a:prstGeom prst="rect">
            <a:avLst/>
          </a:prstGeom>
          <a:solidFill>
            <a:srgbClr val="1E367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anchor="ctr"/>
          <a:lstStyle>
            <a:lvl1pPr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9F1AE2-4DF8-9C26-7E4C-C1CF0E20D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90" y="523820"/>
            <a:ext cx="9143999" cy="5927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47D0EC6-85E2-E114-5037-DC07C61B4FC8}"/>
              </a:ext>
            </a:extLst>
          </p:cNvPr>
          <p:cNvSpPr txBox="1">
            <a:spLocks/>
          </p:cNvSpPr>
          <p:nvPr/>
        </p:nvSpPr>
        <p:spPr>
          <a:xfrm>
            <a:off x="3014099" y="760877"/>
            <a:ext cx="7309414" cy="404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rgbClr val="F7F3FB"/>
                </a:solidFill>
              </a:rPr>
              <a:t>4. </a:t>
            </a:r>
            <a:r>
              <a:rPr lang="en-GB" sz="1800" b="1" dirty="0">
                <a:solidFill>
                  <a:schemeClr val="bg1"/>
                </a:solidFill>
              </a:rPr>
              <a:t>Call for Sites &amp; Ideas Consultation - Approach, Requirements &amp; Resources</a:t>
            </a:r>
          </a:p>
          <a:p>
            <a:endParaRPr lang="en-GB" sz="2000" b="1" dirty="0">
              <a:solidFill>
                <a:srgbClr val="F7F3FB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8B2214-59ED-B763-773D-974CB09EA47E}"/>
              </a:ext>
            </a:extLst>
          </p:cNvPr>
          <p:cNvGrpSpPr/>
          <p:nvPr/>
        </p:nvGrpSpPr>
        <p:grpSpPr>
          <a:xfrm>
            <a:off x="1524003" y="1154663"/>
            <a:ext cx="9953758" cy="5093702"/>
            <a:chOff x="1170081" y="1156877"/>
            <a:chExt cx="9953758" cy="50937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63CD92-74F0-1024-9654-A78994546511}"/>
                </a:ext>
              </a:extLst>
            </p:cNvPr>
            <p:cNvSpPr txBox="1"/>
            <p:nvPr/>
          </p:nvSpPr>
          <p:spPr>
            <a:xfrm>
              <a:off x="1170081" y="1156877"/>
              <a:ext cx="7059519" cy="509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Structure of Questionnaire Form</a:t>
              </a:r>
            </a:p>
            <a:p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17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GB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Promotor Information</a:t>
              </a:r>
            </a:p>
            <a:p>
              <a:endPara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17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Site or Idea</a:t>
              </a:r>
            </a:p>
            <a:p>
              <a:endPara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17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GB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Proposed LDP Allocation: Site Information</a:t>
              </a:r>
            </a:p>
            <a:p>
              <a:endPara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17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</a:t>
              </a:r>
              <a:r>
                <a:rPr lang="en-GB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Proposed LDP Allocation: Development Information</a:t>
              </a:r>
            </a:p>
            <a:p>
              <a:endPara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17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lang="en-GB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Proposed LDP Allocation: Development Opportunities &amp; Challenges</a:t>
              </a:r>
            </a:p>
            <a:p>
              <a:endPara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17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en-GB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Proposed LDP Allocation: Engagement to date</a:t>
              </a:r>
            </a:p>
            <a:p>
              <a:endPara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17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GB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Proposed LDP Allocation: Site Deliverability &amp; Development Viability</a:t>
              </a:r>
            </a:p>
            <a:p>
              <a:endPara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17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GB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Suggested Planning Policy or Proposal</a:t>
              </a:r>
            </a:p>
            <a:p>
              <a:endPara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17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en-GB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Suggested LDP Idea/Aspiration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89F14233-3556-E421-3464-523F7114BB16}"/>
                </a:ext>
              </a:extLst>
            </p:cNvPr>
            <p:cNvSpPr/>
            <p:nvPr/>
          </p:nvSpPr>
          <p:spPr>
            <a:xfrm>
              <a:off x="7897327" y="2868531"/>
              <a:ext cx="886968" cy="2542032"/>
            </a:xfrm>
            <a:prstGeom prst="rightBrac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25530F-68D5-CA59-BEE0-44B2EE3FEB30}"/>
                </a:ext>
              </a:extLst>
            </p:cNvPr>
            <p:cNvSpPr txBox="1"/>
            <p:nvPr/>
          </p:nvSpPr>
          <p:spPr>
            <a:xfrm>
              <a:off x="9164411" y="3831770"/>
              <a:ext cx="195942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dirty="0"/>
                <a:t>Proposed Site Allocation </a:t>
              </a:r>
            </a:p>
            <a:p>
              <a:r>
                <a:rPr lang="en-GB" sz="1700" dirty="0"/>
                <a:t>(Sections 3-7)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1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5E189-953E-84E1-B2E2-23ACC862B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21D2E-95EC-7C9F-432E-EDFBDD48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925" y="6434138"/>
            <a:ext cx="984250" cy="298450"/>
          </a:xfrm>
        </p:spPr>
        <p:txBody>
          <a:bodyPr/>
          <a:lstStyle/>
          <a:p>
            <a:fld id="{2D3EA5E9-B3B3-4C6B-A8D2-878453DE4F68}" type="slidenum">
              <a:rPr lang="en-GB" smtClean="0">
                <a:solidFill>
                  <a:srgbClr val="1E367E"/>
                </a:solidFill>
                <a:latin typeface="Trebuchet MS" panose="020B0603020202020204" pitchFamily="34" charset="0"/>
              </a:rPr>
              <a:t>9</a:t>
            </a:fld>
            <a:endParaRPr lang="en-GB" dirty="0">
              <a:solidFill>
                <a:srgbClr val="1E367E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31D57322-9691-9D85-B851-ED0659725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795" y="6434141"/>
            <a:ext cx="5126460" cy="3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l">
              <a:defRPr/>
            </a:pPr>
            <a:r>
              <a:rPr lang="en-US" altLang="en-US" sz="1200" b="0" dirty="0">
                <a:solidFill>
                  <a:srgbClr val="1F367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&amp; Building Standards, Stirling Council.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3BFBF1D6-87DC-72DF-4C46-904277659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335716"/>
            <a:ext cx="38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>
            <a:extLst>
              <a:ext uri="{FF2B5EF4-FFF2-40B4-BE49-F238E27FC236}">
                <a16:creationId xmlns:a16="http://schemas.microsoft.com/office/drawing/2014/main" id="{CAC4BD55-B9C0-12FF-A820-8193471849C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24003" y="6286503"/>
            <a:ext cx="8512175" cy="98425"/>
          </a:xfrm>
          <a:prstGeom prst="rect">
            <a:avLst/>
          </a:prstGeom>
          <a:solidFill>
            <a:srgbClr val="1E367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anchor="ctr"/>
          <a:lstStyle>
            <a:lvl1pPr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Dax-Regular" pitchFamily="50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224DF2-FCD7-313F-5053-B6608DF5D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90" y="523820"/>
            <a:ext cx="9143999" cy="5927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31FB713-A146-7669-B93D-ECCB31FE2689}"/>
              </a:ext>
            </a:extLst>
          </p:cNvPr>
          <p:cNvSpPr txBox="1">
            <a:spLocks/>
          </p:cNvSpPr>
          <p:nvPr/>
        </p:nvSpPr>
        <p:spPr>
          <a:xfrm>
            <a:off x="3014099" y="760877"/>
            <a:ext cx="7309414" cy="404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rgbClr val="F7F3FB"/>
                </a:solidFill>
              </a:rPr>
              <a:t>3. </a:t>
            </a:r>
            <a:r>
              <a:rPr lang="en-GB" sz="1800" b="1" dirty="0">
                <a:solidFill>
                  <a:schemeClr val="bg1"/>
                </a:solidFill>
              </a:rPr>
              <a:t>Call for Sites &amp; Ideas Consultation - Approach, Requirements &amp; Resources</a:t>
            </a:r>
          </a:p>
          <a:p>
            <a:endParaRPr lang="en-GB" sz="2000" b="1" dirty="0">
              <a:solidFill>
                <a:srgbClr val="F7F3F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4D164-5DDF-B458-C117-D8036579EB90}"/>
              </a:ext>
            </a:extLst>
          </p:cNvPr>
          <p:cNvSpPr txBox="1"/>
          <p:nvPr/>
        </p:nvSpPr>
        <p:spPr>
          <a:xfrm>
            <a:off x="1524003" y="1276253"/>
            <a:ext cx="48846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Resources</a:t>
            </a:r>
          </a:p>
          <a:p>
            <a:endParaRPr lang="en-GB" b="1" dirty="0"/>
          </a:p>
          <a:p>
            <a:pPr marL="285750" indent="-285750">
              <a:buFontTx/>
              <a:buChar char="-"/>
            </a:pPr>
            <a:r>
              <a:rPr lang="en-GB" b="1" dirty="0"/>
              <a:t>GIS data: </a:t>
            </a:r>
            <a:r>
              <a:rPr lang="en-GB" dirty="0"/>
              <a:t>Supporting completing relevant questions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b="1" dirty="0"/>
              <a:t>Mapping Tool: </a:t>
            </a:r>
            <a:r>
              <a:rPr lang="en-GB" dirty="0"/>
              <a:t>To aid drawing proposed site extent, boundaries, and size on O.S. base.</a:t>
            </a:r>
          </a:p>
          <a:p>
            <a:endParaRPr lang="en-GB" b="1" dirty="0"/>
          </a:p>
          <a:p>
            <a:pPr marL="285750" indent="-285750">
              <a:buFontTx/>
              <a:buChar char="-"/>
            </a:pPr>
            <a:r>
              <a:rPr lang="en-GB" b="1" dirty="0"/>
              <a:t>‘Scratch Pad’: </a:t>
            </a:r>
            <a:r>
              <a:rPr lang="en-GB" dirty="0"/>
              <a:t>Allows user to explore information relevant to proposed potential site, prior to form completion.  </a:t>
            </a:r>
            <a:endParaRPr lang="en-GB" b="1" dirty="0"/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b="1" dirty="0"/>
              <a:t>Evidence Report Topic Papers: </a:t>
            </a:r>
            <a:r>
              <a:rPr lang="en-GB" dirty="0"/>
              <a:t>Links to background information which may support responses</a:t>
            </a:r>
          </a:p>
          <a:p>
            <a:pPr marL="285750" indent="-285750">
              <a:buFontTx/>
              <a:buChar char="-"/>
            </a:pPr>
            <a:endParaRPr lang="en-GB" b="1" dirty="0"/>
          </a:p>
          <a:p>
            <a:pPr marL="285750" indent="-285750">
              <a:buFontTx/>
              <a:buChar char="-"/>
            </a:pPr>
            <a:endParaRPr lang="en-GB" b="1" dirty="0"/>
          </a:p>
        </p:txBody>
      </p:sp>
      <p:pic>
        <p:nvPicPr>
          <p:cNvPr id="6" name="Picture 5" descr="A cover of a report&#10;&#10;AI-generated content may be incorrect.">
            <a:extLst>
              <a:ext uri="{FF2B5EF4-FFF2-40B4-BE49-F238E27FC236}">
                <a16:creationId xmlns:a16="http://schemas.microsoft.com/office/drawing/2014/main" id="{4F9F2638-500D-6507-129E-044805F64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3" y="3353922"/>
            <a:ext cx="2080294" cy="2794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729" y="1242153"/>
            <a:ext cx="3302360" cy="18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5385</TotalTime>
  <Words>922</Words>
  <Application>Microsoft Office PowerPoint</Application>
  <PresentationFormat>Widescreen</PresentationFormat>
  <Paragraphs>153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 Theme</vt:lpstr>
      <vt:lpstr>LDP3 Consultation: Call for Sites &amp;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Stirling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Development Planning System and Local Development Plan 3</dc:title>
  <dc:creator>Mark Laird</dc:creator>
  <cp:lastModifiedBy>Charlotte Brown</cp:lastModifiedBy>
  <cp:revision>414</cp:revision>
  <cp:lastPrinted>2024-09-02T10:25:22Z</cp:lastPrinted>
  <dcterms:created xsi:type="dcterms:W3CDTF">2023-03-17T21:08:47Z</dcterms:created>
  <dcterms:modified xsi:type="dcterms:W3CDTF">2025-08-19T10:20:56Z</dcterms:modified>
</cp:coreProperties>
</file>